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4" r:id="rId3"/>
    <p:sldId id="278" r:id="rId4"/>
    <p:sldId id="279" r:id="rId5"/>
    <p:sldId id="267" r:id="rId6"/>
    <p:sldId id="268" r:id="rId7"/>
    <p:sldId id="269" r:id="rId8"/>
    <p:sldId id="270" r:id="rId9"/>
    <p:sldId id="271" r:id="rId10"/>
    <p:sldId id="273" r:id="rId11"/>
    <p:sldId id="272" r:id="rId12"/>
    <p:sldId id="257" r:id="rId13"/>
    <p:sldId id="280" r:id="rId14"/>
    <p:sldId id="28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59" autoAdjust="0"/>
    <p:restoredTop sz="94660"/>
  </p:normalViewPr>
  <p:slideViewPr>
    <p:cSldViewPr>
      <p:cViewPr varScale="1">
        <p:scale>
          <a:sx n="104" d="100"/>
          <a:sy n="104" d="100"/>
        </p:scale>
        <p:origin x="-2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Theme: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Geographical position of Ukraine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 Географіне положення України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Aim:</a:t>
            </a:r>
            <a:r>
              <a:rPr lang="ru-RU" dirty="0" smtClean="0"/>
              <a:t>Today we’ll learn the new topic. We’ll develop speacking skills through methods of interactive activities, practice learners reading and writing skills.</a:t>
            </a:r>
          </a:p>
          <a:p>
            <a:r>
              <a:rPr lang="ru-RU" dirty="0" smtClean="0"/>
              <a:t> Темою нашого уроку є «Географічне положення України». На сьогоднішньому уроці ми з вами маємо ознайомитися з географічним положенням України, вдосконалити навички та вміння роботи з картою України та контурними картами, та формувати ціннісне ставлення до держави та суспільства.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186738" cy="2286000"/>
          </a:xfrm>
        </p:spPr>
        <p:txBody>
          <a:bodyPr/>
          <a:lstStyle/>
          <a:p>
            <a:pPr eaLnBrk="1" hangingPunct="1"/>
            <a:r>
              <a:rPr lang="uk-UA" sz="2800" smtClean="0"/>
              <a:t>	Географічним центром України є </a:t>
            </a:r>
            <a:r>
              <a:rPr lang="uk-UA" sz="2800" i="1" smtClean="0">
                <a:solidFill>
                  <a:srgbClr val="FF0000"/>
                </a:solidFill>
              </a:rPr>
              <a:t>селище</a:t>
            </a:r>
            <a:r>
              <a:rPr lang="uk-UA" sz="2800" smtClean="0"/>
              <a:t> </a:t>
            </a:r>
            <a:r>
              <a:rPr lang="uk-UA" sz="2800" b="1" smtClean="0">
                <a:solidFill>
                  <a:srgbClr val="FF0000"/>
                </a:solidFill>
              </a:rPr>
              <a:t>Добровеличківка</a:t>
            </a:r>
            <a:r>
              <a:rPr lang="uk-UA" sz="2800" smtClean="0"/>
              <a:t> </a:t>
            </a:r>
            <a:r>
              <a:rPr lang="uk-UA" sz="2800" i="1" smtClean="0">
                <a:solidFill>
                  <a:srgbClr val="FF0000"/>
                </a:solidFill>
              </a:rPr>
              <a:t>Кіровоградської області</a:t>
            </a:r>
            <a:r>
              <a:rPr lang="uk-UA" sz="2800" smtClean="0"/>
              <a:t>, однак у 2004 році Державною службою геодезії, картографії та кадастру  було визначено, що географічним центром є </a:t>
            </a:r>
            <a:r>
              <a:rPr lang="uk-UA" sz="2800" i="1" smtClean="0">
                <a:solidFill>
                  <a:srgbClr val="FF0000"/>
                </a:solidFill>
              </a:rPr>
              <a:t>село</a:t>
            </a:r>
            <a:r>
              <a:rPr lang="uk-UA" sz="2800" b="1" smtClean="0">
                <a:solidFill>
                  <a:srgbClr val="FF0000"/>
                </a:solidFill>
              </a:rPr>
              <a:t> Мар</a:t>
            </a:r>
            <a:r>
              <a:rPr lang="en-US" sz="2800" b="1" smtClean="0">
                <a:solidFill>
                  <a:srgbClr val="FF0000"/>
                </a:solidFill>
              </a:rPr>
              <a:t>’</a:t>
            </a:r>
            <a:r>
              <a:rPr lang="uk-UA" sz="2800" b="1" smtClean="0">
                <a:solidFill>
                  <a:srgbClr val="FF0000"/>
                </a:solidFill>
              </a:rPr>
              <a:t>янівка </a:t>
            </a:r>
            <a:r>
              <a:rPr lang="uk-UA" sz="2800" i="1" smtClean="0">
                <a:solidFill>
                  <a:srgbClr val="FF0000"/>
                </a:solidFill>
              </a:rPr>
              <a:t>Черкаської області</a:t>
            </a:r>
            <a:r>
              <a:rPr lang="uk-UA" sz="2800" smtClean="0"/>
              <a:t>.</a:t>
            </a:r>
            <a:endParaRPr lang="ru-RU" sz="280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3" y="2857500"/>
            <a:ext cx="3000375" cy="3027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44" name="Прямоугольник 4"/>
          <p:cNvSpPr>
            <a:spLocks noChangeArrowheads="1"/>
          </p:cNvSpPr>
          <p:nvPr/>
        </p:nvSpPr>
        <p:spPr bwMode="auto">
          <a:xfrm rot="10800000" flipV="1">
            <a:off x="357188" y="3238500"/>
            <a:ext cx="3643312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400" b="1">
                <a:solidFill>
                  <a:srgbClr val="7030A0"/>
                </a:solidFill>
                <a:latin typeface="Adobe Caslon Pro" pitchFamily="18" charset="0"/>
                <a:cs typeface="Andalus" pitchFamily="2" charset="-78"/>
              </a:rPr>
              <a:t>Geographical center of Ukraine is the village Dobrovelichkivka Kirovograd region,</a:t>
            </a:r>
          </a:p>
          <a:p>
            <a:r>
              <a:rPr lang="en-CA" sz="2400" b="1">
                <a:solidFill>
                  <a:srgbClr val="7030A0"/>
                </a:solidFill>
                <a:latin typeface="Adobe Caslon Pro" pitchFamily="18" charset="0"/>
                <a:cs typeface="Andalus" pitchFamily="2" charset="-78"/>
              </a:rPr>
              <a:t>2004 – village</a:t>
            </a:r>
            <a:r>
              <a:rPr lang="en-CA" sz="2400"/>
              <a:t> </a:t>
            </a:r>
            <a:r>
              <a:rPr lang="en-CA" sz="2400" b="1">
                <a:solidFill>
                  <a:srgbClr val="7030A0"/>
                </a:solidFill>
                <a:latin typeface="Adobe Garamond Pro" pitchFamily="18" charset="0"/>
              </a:rPr>
              <a:t>Marianivka Cherkasy region</a:t>
            </a:r>
            <a:r>
              <a:rPr lang="en-CA" sz="2400" b="1">
                <a:solidFill>
                  <a:srgbClr val="7030A0"/>
                </a:solidFill>
                <a:latin typeface="Adobe Garamond Pro" pitchFamily="18" charset="0"/>
                <a:cs typeface="Andalus" pitchFamily="2" charset="-78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58175" cy="17145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2800" smtClean="0"/>
              <a:t>Рівнинність території, м</a:t>
            </a:r>
            <a:r>
              <a:rPr lang="en-US" sz="2800" smtClean="0"/>
              <a:t>’</a:t>
            </a:r>
            <a:r>
              <a:rPr lang="uk-UA" sz="2800" smtClean="0"/>
              <a:t>який помірний континентальний клімат, родючі чорноземні ґрунти сприяють розвитку господарства, прокладанню шляхів і розселенню.</a:t>
            </a:r>
            <a:endParaRPr lang="ru-RU" sz="2800" smtClean="0"/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785813" y="3929063"/>
            <a:ext cx="77866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   Plainness of the territory, </a:t>
            </a:r>
          </a:p>
          <a:p>
            <a:r>
              <a:rPr lang="en-US" sz="2400" b="1">
                <a:solidFill>
                  <a:srgbClr val="7030A0"/>
                </a:solidFill>
              </a:rPr>
              <a:t>        mild temperate continental climate,    </a:t>
            </a:r>
          </a:p>
          <a:p>
            <a:r>
              <a:rPr lang="en-US" sz="2400" b="1">
                <a:solidFill>
                  <a:srgbClr val="7030A0"/>
                </a:solidFill>
              </a:rPr>
              <a:t>           fertile black soils contribute to economic  </a:t>
            </a:r>
          </a:p>
          <a:p>
            <a:r>
              <a:rPr lang="en-US" sz="2400" b="1">
                <a:solidFill>
                  <a:srgbClr val="7030A0"/>
                </a:solidFill>
              </a:rPr>
              <a:t>               development,laying paths and resettlement</a:t>
            </a:r>
            <a:endParaRPr lang="ru-RU" sz="2400" b="1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the questions: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Де знаходиться Україна?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Яка її територія?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3. З якими країнами межує?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4. Чи зголні ви , що Україна милує своєю красою? Чи можете ви це довести?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5. Які річки України ви знаєте? Чим вони збагачують Україну?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6. Що ви можете сказати про гори на території України?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7. Чим омивається Україна?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8. Назвіть найбільші порти України.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Home task: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Write an essay” Ukraine today”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Зробити презентацію “ Україна моїми очима”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Ukraine</a:t>
            </a:r>
            <a:endParaRPr lang="ru-RU" dirty="0"/>
          </a:p>
        </p:txBody>
      </p:sp>
      <p:pic>
        <p:nvPicPr>
          <p:cNvPr id="4098" name="Picture 2" descr="http://www.raster-maps.com/images/maps/rastr/ukraine/atlas/ukraine_physical_map_full_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8208912" cy="53012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Dialogue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Have you ever visited  Ukraine?</a:t>
            </a:r>
          </a:p>
          <a:p>
            <a:pPr>
              <a:buAutoNum type="alphaU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No, I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haven′t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But I want to see it some time.</a:t>
            </a:r>
          </a:p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 visited this beautifull land once. It was six years ago.There can be gret changes now.</a:t>
            </a:r>
          </a:p>
          <a:p>
            <a:pPr>
              <a:buAutoNum type="alphaU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doubt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That′s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why I would like to go there again.</a:t>
            </a:r>
          </a:p>
          <a:p>
            <a:pPr>
              <a:buAutoNum type="alphaU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We can do it this summer.</a:t>
            </a:r>
          </a:p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When will you have your leave?</a:t>
            </a:r>
          </a:p>
          <a:p>
            <a:pPr>
              <a:buAutoNum type="alphaU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In August. It begins on the tenth of August.</a:t>
            </a:r>
          </a:p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very good.  Mine begins in the seventh of August.</a:t>
            </a:r>
          </a:p>
          <a:p>
            <a:pPr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B.    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We′ll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go to Kyiv by plane and then by bus throughout Ukraine.</a:t>
            </a:r>
          </a:p>
          <a:p>
            <a:pPr>
              <a:buAutoNum type="alphaUcPeriod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That′s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fine. I like travelling by bus. One can see more of the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We′ll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see typical  Ukrainian villages and  large industrial and cultural centers.</a:t>
            </a:r>
          </a:p>
          <a:p>
            <a:pPr>
              <a:buAutoNum type="alphaUcPeriod" startAt="2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If we travell by bus, we can stay at any place as long as we like. </a:t>
            </a:r>
          </a:p>
          <a:p>
            <a:pPr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A.    Well. Next Sunday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I′ll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come and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we′ll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draw the route.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Audition” Geographical position of </a:t>
            </a:r>
            <a:r>
              <a:rPr lang="en-US" dirty="0" smtClean="0"/>
              <a:t>Ukraine</a:t>
            </a:r>
            <a:r>
              <a:rPr lang="uk-UA" dirty="0" smtClean="0"/>
              <a:t>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Vocabulary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Suffice it to say- </a:t>
            </a:r>
            <a:r>
              <a:rPr lang="uk-UA" dirty="0" smtClean="0"/>
              <a:t>досить сказати</a:t>
            </a:r>
          </a:p>
          <a:p>
            <a:r>
              <a:rPr lang="en-US" dirty="0" smtClean="0"/>
              <a:t>stratch-</a:t>
            </a:r>
            <a:r>
              <a:rPr lang="uk-UA" dirty="0" smtClean="0"/>
              <a:t>простягатися</a:t>
            </a:r>
          </a:p>
          <a:p>
            <a:r>
              <a:rPr lang="en-US" dirty="0" smtClean="0"/>
              <a:t>Plains- </a:t>
            </a:r>
            <a:r>
              <a:rPr lang="uk-UA" dirty="0" smtClean="0"/>
              <a:t>рівнини</a:t>
            </a:r>
          </a:p>
          <a:p>
            <a:r>
              <a:rPr lang="en-US" dirty="0" smtClean="0"/>
              <a:t>Network-</a:t>
            </a:r>
            <a:r>
              <a:rPr lang="uk-UA" dirty="0" smtClean="0"/>
              <a:t>ме</a:t>
            </a:r>
            <a:r>
              <a:rPr lang="ru-RU" dirty="0" smtClean="0"/>
              <a:t>режа</a:t>
            </a:r>
          </a:p>
          <a:p>
            <a:r>
              <a:rPr lang="en-US" dirty="0" smtClean="0"/>
              <a:t>Pertain- </a:t>
            </a:r>
            <a:r>
              <a:rPr lang="uk-UA" dirty="0" smtClean="0"/>
              <a:t>належати</a:t>
            </a:r>
          </a:p>
          <a:p>
            <a:r>
              <a:rPr lang="en-US" dirty="0" smtClean="0"/>
              <a:t>Basin-</a:t>
            </a:r>
            <a:r>
              <a:rPr lang="uk-UA" dirty="0" smtClean="0"/>
              <a:t>басейн</a:t>
            </a:r>
          </a:p>
          <a:p>
            <a:r>
              <a:rPr lang="uk-UA" dirty="0" smtClean="0"/>
              <a:t> </a:t>
            </a:r>
            <a:r>
              <a:rPr lang="en-US" dirty="0" smtClean="0"/>
              <a:t>depth- </a:t>
            </a:r>
            <a:r>
              <a:rPr lang="uk-UA" dirty="0" smtClean="0"/>
              <a:t> глибина</a:t>
            </a:r>
          </a:p>
          <a:p>
            <a:r>
              <a:rPr lang="uk-UA" dirty="0" smtClean="0"/>
              <a:t> </a:t>
            </a:r>
            <a:r>
              <a:rPr lang="en-US" dirty="0" smtClean="0"/>
              <a:t>shallow- </a:t>
            </a:r>
            <a:r>
              <a:rPr lang="ru-RU" dirty="0" smtClean="0"/>
              <a:t>мілкий</a:t>
            </a:r>
            <a:endParaRPr lang="uk-UA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572560" cy="15716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0000"/>
                </a:solidFill>
              </a:rPr>
              <a:t>   </a:t>
            </a:r>
            <a:r>
              <a:rPr lang="uk-UA" sz="1800" b="1" dirty="0" smtClean="0">
                <a:solidFill>
                  <a:srgbClr val="FF0000"/>
                </a:solidFill>
              </a:rPr>
              <a:t>Крайніми точками держави </a:t>
            </a:r>
            <a:r>
              <a:rPr lang="uk-UA" sz="1800" b="1" dirty="0" smtClean="0">
                <a:solidFill>
                  <a:srgbClr val="FF0000"/>
                </a:solidFill>
              </a:rPr>
              <a:t>є</a:t>
            </a:r>
            <a:r>
              <a:rPr lang="en-US" sz="1800" b="1" dirty="0" smtClean="0">
                <a:solidFill>
                  <a:srgbClr val="7030A0"/>
                </a:solidFill>
              </a:rPr>
              <a:t> </a:t>
            </a:r>
            <a:r>
              <a:rPr lang="uk-UA" sz="1800" b="1" dirty="0" smtClean="0">
                <a:solidFill>
                  <a:srgbClr val="FF0000"/>
                </a:solidFill>
              </a:rPr>
              <a:t>: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b="1" dirty="0" smtClean="0">
                <a:solidFill>
                  <a:schemeClr val="accent1">
                    <a:lumMod val="75000"/>
                  </a:schemeClr>
                </a:solidFill>
              </a:rPr>
              <a:t>на півночі </a:t>
            </a:r>
            <a:r>
              <a:rPr lang="uk-UA" sz="1800" dirty="0" smtClean="0"/>
              <a:t>– с. </a:t>
            </a:r>
            <a:r>
              <a:rPr lang="uk-UA" sz="1800" dirty="0" err="1" smtClean="0"/>
              <a:t>Грем</a:t>
            </a:r>
            <a:r>
              <a:rPr lang="en-US" sz="1800" dirty="0" smtClean="0"/>
              <a:t>’</a:t>
            </a:r>
            <a:r>
              <a:rPr lang="uk-UA" sz="1800" dirty="0" err="1" smtClean="0"/>
              <a:t>яч</a:t>
            </a:r>
            <a:r>
              <a:rPr lang="uk-UA" sz="1800" dirty="0" smtClean="0"/>
              <a:t>, Чернігівської області(52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пн.ш</a:t>
            </a:r>
            <a:r>
              <a:rPr lang="uk-UA" sz="1800" dirty="0" smtClean="0"/>
              <a:t>., 33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сх.д</a:t>
            </a:r>
            <a:r>
              <a:rPr lang="uk-UA" sz="1800" dirty="0" smtClean="0"/>
              <a:t>.)</a:t>
            </a:r>
            <a:br>
              <a:rPr lang="uk-UA" sz="1800" dirty="0" smtClean="0"/>
            </a:b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</a:rPr>
              <a:t>на півдні </a:t>
            </a:r>
            <a:r>
              <a:rPr lang="uk-UA" sz="1800" dirty="0" smtClean="0"/>
              <a:t>– маяк на мисі </a:t>
            </a:r>
            <a:r>
              <a:rPr lang="uk-UA" sz="1800" dirty="0" err="1" smtClean="0"/>
              <a:t>Сарич</a:t>
            </a:r>
            <a:r>
              <a:rPr lang="uk-UA" sz="1800" dirty="0" smtClean="0"/>
              <a:t>, АРК (44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пн.ш</a:t>
            </a:r>
            <a:r>
              <a:rPr lang="uk-UA" sz="1800" dirty="0" smtClean="0"/>
              <a:t>., 33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сх</a:t>
            </a:r>
            <a:r>
              <a:rPr lang="uk-UA" sz="1800" dirty="0" smtClean="0"/>
              <a:t>,д.)</a:t>
            </a:r>
            <a:br>
              <a:rPr lang="uk-UA" sz="1800" dirty="0" smtClean="0"/>
            </a:br>
            <a:r>
              <a:rPr lang="uk-UA" sz="1800" b="1" dirty="0" smtClean="0">
                <a:solidFill>
                  <a:schemeClr val="accent6">
                    <a:lumMod val="50000"/>
                  </a:schemeClr>
                </a:solidFill>
              </a:rPr>
              <a:t>на заході </a:t>
            </a:r>
            <a:r>
              <a:rPr lang="uk-UA" sz="1800" dirty="0" smtClean="0"/>
              <a:t>– м. Чоп, Закарпатської області (48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пн.ш</a:t>
            </a:r>
            <a:r>
              <a:rPr lang="uk-UA" sz="1800" dirty="0" smtClean="0"/>
              <a:t>., 22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сх.д</a:t>
            </a:r>
            <a:r>
              <a:rPr lang="uk-UA" sz="1800" dirty="0" smtClean="0"/>
              <a:t>.)</a:t>
            </a:r>
            <a:br>
              <a:rPr lang="uk-UA" sz="1800" dirty="0" smtClean="0"/>
            </a:br>
            <a:r>
              <a:rPr lang="uk-UA" sz="1800" b="1" dirty="0" smtClean="0">
                <a:solidFill>
                  <a:schemeClr val="bg2">
                    <a:lumMod val="50000"/>
                  </a:schemeClr>
                </a:solidFill>
              </a:rPr>
              <a:t>на сході </a:t>
            </a:r>
            <a:r>
              <a:rPr lang="uk-UA" sz="1800" dirty="0" smtClean="0"/>
              <a:t>– с. Червона Зірка, Луганської області (49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пн.ш</a:t>
            </a:r>
            <a:r>
              <a:rPr lang="uk-UA" sz="1800" dirty="0" smtClean="0"/>
              <a:t>., 40</a:t>
            </a:r>
            <a:r>
              <a:rPr lang="uk-UA" sz="1800" baseline="30000" dirty="0" smtClean="0"/>
              <a:t>0</a:t>
            </a:r>
            <a:r>
              <a:rPr lang="uk-UA" sz="1800" dirty="0" smtClean="0"/>
              <a:t> </a:t>
            </a:r>
            <a:r>
              <a:rPr lang="uk-UA" sz="1800" dirty="0" err="1" smtClean="0"/>
              <a:t>сх.д</a:t>
            </a:r>
            <a:r>
              <a:rPr lang="uk-UA" sz="1800" dirty="0" smtClean="0"/>
              <a:t>.)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2071688"/>
            <a:ext cx="4714875" cy="30622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57158" y="5214950"/>
            <a:ext cx="8572560" cy="1357322"/>
          </a:xfrm>
          <a:prstGeom prst="rect">
            <a:avLst/>
          </a:prstGeom>
          <a:ln w="9525" cap="flat" cmpd="sng" algn="ctr">
            <a:solidFill>
              <a:schemeClr val="accent1">
                <a:shade val="50000"/>
                <a:satMod val="103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rIns="0" bIns="0" anchor="b">
            <a:normAutofit fontScale="97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Extreme points of the state  </a:t>
            </a:r>
            <a:r>
              <a:rPr lang="en-US" dirty="0"/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in the north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- 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Hrem'yach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Chernihiv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region (520 N, 330 E.)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 the south </a:t>
            </a:r>
            <a:r>
              <a:rPr lang="en-US" dirty="0"/>
              <a:t>-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lighthouse at Cape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Sarich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Crimea (440 N, 330 W.)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7030A0"/>
                </a:solidFill>
              </a:rPr>
              <a:t>in the west </a:t>
            </a:r>
            <a:r>
              <a:rPr lang="en-US" dirty="0"/>
              <a:t>-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Chop,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Transcarpathia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(480 N, 220 E.)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in the east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-  Red Star,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Luhansk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region (490 N, 400 E.)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58204" cy="134702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700" dirty="0" smtClean="0">
                <a:solidFill>
                  <a:srgbClr val="1717B9"/>
                </a:solidFill>
              </a:rPr>
              <a:t>                 </a:t>
            </a:r>
            <a:r>
              <a:rPr lang="uk-UA" sz="2000" b="1" dirty="0" smtClean="0">
                <a:solidFill>
                  <a:srgbClr val="1717B9"/>
                </a:solidFill>
              </a:rPr>
              <a:t>Україна межує з сімома державами </a:t>
            </a:r>
            <a:r>
              <a:rPr lang="uk-UA" sz="2000" b="1" dirty="0" smtClean="0"/>
              <a:t>– </a:t>
            </a:r>
            <a:br>
              <a:rPr lang="uk-UA" sz="2000" b="1" dirty="0" smtClean="0"/>
            </a:br>
            <a:r>
              <a:rPr lang="uk-UA" sz="2000" b="1" dirty="0" smtClean="0"/>
              <a:t>			</a:t>
            </a:r>
            <a:r>
              <a:rPr lang="uk-UA" sz="2000" b="1" dirty="0" smtClean="0">
                <a:solidFill>
                  <a:srgbClr val="00B050"/>
                </a:solidFill>
              </a:rPr>
              <a:t>на півночі </a:t>
            </a:r>
            <a:r>
              <a:rPr lang="uk-UA" sz="2000" b="1" dirty="0" smtClean="0"/>
              <a:t>- Білорусія </a:t>
            </a:r>
            <a:br>
              <a:rPr lang="uk-UA" sz="2000" b="1" dirty="0" smtClean="0"/>
            </a:br>
            <a:r>
              <a:rPr lang="uk-UA" sz="2000" b="1" dirty="0" smtClean="0"/>
              <a:t>						</a:t>
            </a:r>
            <a:r>
              <a:rPr lang="uk-UA" sz="2000" b="1" dirty="0" smtClean="0">
                <a:solidFill>
                  <a:srgbClr val="FF0000"/>
                </a:solidFill>
              </a:rPr>
              <a:t>на сході </a:t>
            </a:r>
            <a:r>
              <a:rPr lang="uk-UA" sz="2000" b="1" dirty="0" smtClean="0"/>
              <a:t>– Росія</a:t>
            </a:r>
            <a:br>
              <a:rPr lang="uk-UA" sz="2000" b="1" dirty="0" smtClean="0"/>
            </a:br>
            <a:r>
              <a:rPr lang="uk-UA" sz="2000" b="1" dirty="0" smtClean="0">
                <a:solidFill>
                  <a:srgbClr val="0070C0"/>
                </a:solidFill>
              </a:rPr>
              <a:t>на заході </a:t>
            </a:r>
            <a:r>
              <a:rPr lang="uk-UA" sz="2000" b="1" dirty="0" smtClean="0"/>
              <a:t>– Польща, Угорщина, Словаччина</a:t>
            </a:r>
            <a:br>
              <a:rPr lang="uk-UA" sz="2000" b="1" dirty="0" smtClean="0"/>
            </a:br>
            <a:r>
              <a:rPr lang="uk-UA" sz="2000" b="1" dirty="0" smtClean="0"/>
              <a:t>		</a:t>
            </a:r>
            <a:r>
              <a:rPr lang="uk-UA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на південному-заході </a:t>
            </a:r>
            <a:r>
              <a:rPr lang="uk-UA" sz="2000" b="1" dirty="0" smtClean="0"/>
              <a:t>– Румунія, Молдова</a:t>
            </a:r>
            <a:endParaRPr lang="ru-RU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63" y="1785938"/>
            <a:ext cx="5286375" cy="33670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71472" y="5286388"/>
            <a:ext cx="8258204" cy="1000132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rIns="0" bIns="0" anchor="b">
            <a:normAutofit fontScale="9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700" b="1" dirty="0">
                <a:solidFill>
                  <a:srgbClr val="1717B9"/>
                </a:solidFill>
              </a:rPr>
              <a:t>      Ukraine borders on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2700" b="1" dirty="0">
                <a:solidFill>
                  <a:srgbClr val="1717B9"/>
                </a:solidFill>
              </a:rPr>
              <a:t>                   Russia, Belarus, Moldova,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2700" b="1" dirty="0">
                <a:solidFill>
                  <a:srgbClr val="1717B9"/>
                </a:solidFill>
              </a:rPr>
              <a:t>                              Poland, Slovakia, Hungary and R</a:t>
            </a:r>
            <a:r>
              <a:rPr lang="en-GB" sz="2700" b="1" dirty="0" err="1">
                <a:solidFill>
                  <a:srgbClr val="1717B9"/>
                </a:solidFill>
              </a:rPr>
              <a:t>omania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Територія України є рівнинною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\</a:t>
            </a:r>
            <a:r>
              <a:rPr lang="en-US" sz="4000" dirty="0" smtClean="0"/>
              <a:t> </a:t>
            </a:r>
            <a:r>
              <a:rPr lang="en-US" sz="2200" b="1" dirty="0" smtClean="0"/>
              <a:t>The territory of Ukraine is plain </a:t>
            </a:r>
            <a:r>
              <a:rPr lang="uk-UA" sz="22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uk-UA" sz="40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uk-UA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uk-UA" sz="2800" b="1" i="1" dirty="0" smtClean="0">
                <a:solidFill>
                  <a:srgbClr val="FF0000"/>
                </a:solidFill>
              </a:rPr>
              <a:t>95% площі зайнято рівнинами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313" y="1928813"/>
            <a:ext cx="4076700" cy="2476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25" y="4429125"/>
            <a:ext cx="5829300" cy="2138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358188" cy="1428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dirty="0" smtClean="0"/>
              <a:t>На заході країни знаходяться середньовисокі молоді </a:t>
            </a:r>
            <a:r>
              <a:rPr lang="uk-UA" sz="2800" dirty="0" smtClean="0">
                <a:solidFill>
                  <a:srgbClr val="FF0000"/>
                </a:solidFill>
              </a:rPr>
              <a:t>гори Карпати</a:t>
            </a:r>
            <a:r>
              <a:rPr lang="uk-UA" sz="2800" dirty="0" smtClean="0"/>
              <a:t>,</a:t>
            </a:r>
            <a:r>
              <a:rPr lang="en-GB" sz="2800" dirty="0" smtClean="0"/>
              <a:t>\</a:t>
            </a:r>
            <a:r>
              <a:rPr lang="uk-UA" sz="28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In west , there are young </a:t>
            </a:r>
            <a:r>
              <a:rPr lang="en-US" sz="2400" dirty="0" smtClean="0">
                <a:solidFill>
                  <a:srgbClr val="C00000"/>
                </a:solidFill>
              </a:rPr>
              <a:t>Carpathian mountains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/>
              <a:t>крайню частину Кримського півострова займають </a:t>
            </a:r>
            <a:r>
              <a:rPr lang="uk-UA" sz="2800" dirty="0" smtClean="0">
                <a:solidFill>
                  <a:srgbClr val="FF0000"/>
                </a:solidFill>
              </a:rPr>
              <a:t>Кримські гори</a:t>
            </a:r>
            <a:r>
              <a:rPr lang="en-GB" sz="2800" dirty="0" smtClean="0">
                <a:solidFill>
                  <a:srgbClr val="FF0000"/>
                </a:solidFill>
              </a:rPr>
              <a:t>\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extreme part of the peninsula occupied by </a:t>
            </a:r>
            <a:r>
              <a:rPr lang="en-US" sz="2400" dirty="0" smtClean="0">
                <a:solidFill>
                  <a:srgbClr val="C00000"/>
                </a:solidFill>
              </a:rPr>
              <a:t>Crimean Mountains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4071938"/>
            <a:ext cx="3786188" cy="263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1928813"/>
            <a:ext cx="3786188" cy="2451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3" y="1928813"/>
            <a:ext cx="3863975" cy="2500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214313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800" dirty="0" smtClean="0"/>
              <a:t>Південні кордони держави омивають</a:t>
            </a:r>
            <a:br>
              <a:rPr lang="uk-UA" sz="2800" dirty="0" smtClean="0"/>
            </a:br>
            <a:r>
              <a:rPr lang="uk-UA" sz="2800" dirty="0" smtClean="0"/>
              <a:t>			</a:t>
            </a:r>
            <a:r>
              <a:rPr lang="uk-UA" sz="2800" b="1" dirty="0" smtClean="0">
                <a:solidFill>
                  <a:srgbClr val="FF0000"/>
                </a:solidFill>
              </a:rPr>
              <a:t>Чорне та Азовське моря</a:t>
            </a:r>
            <a:r>
              <a:rPr lang="uk-UA" sz="2800" dirty="0" smtClean="0"/>
              <a:t>. </a:t>
            </a:r>
            <a:br>
              <a:rPr lang="uk-UA" sz="2800" dirty="0" smtClean="0"/>
            </a:br>
            <a:r>
              <a:rPr lang="uk-UA" sz="2800" dirty="0" smtClean="0"/>
              <a:t>		Берегова лінія становить близько </a:t>
            </a:r>
            <a:r>
              <a:rPr lang="uk-UA" sz="2800" b="1" dirty="0" smtClean="0">
                <a:solidFill>
                  <a:srgbClr val="FF0000"/>
                </a:solidFill>
              </a:rPr>
              <a:t>1959 км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25" y="1357313"/>
            <a:ext cx="5143500" cy="335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00125" y="5143500"/>
            <a:ext cx="7586663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>
            <a:normAutofit fontScale="9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The southern borders of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              </a:t>
            </a:r>
            <a:r>
              <a:rPr lang="en-US" sz="2400" b="1" dirty="0">
                <a:solidFill>
                  <a:srgbClr val="C00000"/>
                </a:solidFill>
              </a:rPr>
              <a:t>the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Black Sea </a:t>
            </a:r>
            <a:r>
              <a:rPr lang="en-US" sz="2400" b="1" dirty="0">
                <a:solidFill>
                  <a:srgbClr val="002060"/>
                </a:solidFill>
              </a:rPr>
              <a:t>and </a:t>
            </a:r>
            <a:r>
              <a:rPr lang="en-US" sz="2400" b="1" dirty="0">
                <a:solidFill>
                  <a:srgbClr val="C00000"/>
                </a:solidFill>
              </a:rPr>
              <a:t>Azov Sea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</a:rPr>
              <a:t>                           The coastline is about </a:t>
            </a:r>
            <a:r>
              <a:rPr lang="en-US" sz="2400" b="1" dirty="0">
                <a:solidFill>
                  <a:srgbClr val="C00000"/>
                </a:solidFill>
              </a:rPr>
              <a:t>1,959 km</a:t>
            </a:r>
            <a:endParaRPr lang="ru-RU" sz="2400" b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545</Words>
  <Application>Microsoft Office PowerPoint</Application>
  <PresentationFormat>Екран (4:3)</PresentationFormat>
  <Paragraphs>63</Paragraphs>
  <Slides>14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5" baseType="lpstr">
      <vt:lpstr>Тема Office</vt:lpstr>
      <vt:lpstr>Theme:Geographical position of Ukraine  Географіне положення України</vt:lpstr>
      <vt:lpstr>Ukraine</vt:lpstr>
      <vt:lpstr>The Dialogue</vt:lpstr>
      <vt:lpstr>Audition” Geographical position of Ukraine”  Vocabulary</vt:lpstr>
      <vt:lpstr>   Крайніми точками держави є : на півночі – с. Грем’яч, Чернігівської області(520 пн.ш., 330 сх.д.) на півдні – маяк на мисі Сарич, АРК (440 пн.ш., 330 сх,д.) на заході – м. Чоп, Закарпатської області (480 пн.ш., 220 сх.д.) на сході – с. Червона Зірка, Луганської області (490 пн.ш., 400 сх.д.)</vt:lpstr>
      <vt:lpstr>                 Україна межує з сімома державами –     на півночі - Білорусія        на сході – Росія на заході – Польща, Угорщина, Словаччина   на південному-заході – Румунія, Молдова</vt:lpstr>
      <vt:lpstr>Територія України є рівнинною\ The territory of Ukraine is plain : 95% площі зайнято рівнинами </vt:lpstr>
      <vt:lpstr>На заході країни знаходяться середньовисокі молоді гори Карпати,\ In west , there are young Carpathian mountains  крайню частину Кримського півострова займають Кримські гори\ extreme part of the peninsula occupied by Crimean Mountains.</vt:lpstr>
      <vt:lpstr>Південні кордони держави омивають    Чорне та Азовське моря.    Берегова лінія становить близько 1959 км.</vt:lpstr>
      <vt:lpstr> Географічним центром України є селище Добровеличківка Кіровоградської області, однак у 2004 році Державною службою геодезії, картографії та кадастру  було визначено, що географічним центром є село Мар’янівка Черкаської області.</vt:lpstr>
      <vt:lpstr>Рівнинність території, м’який помірний континентальний клімат, родючі чорноземні ґрунти сприяють розвитку господарства, прокладанню шляхів і розселенню.</vt:lpstr>
      <vt:lpstr>Слайд 12</vt:lpstr>
      <vt:lpstr>Answer the questions: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Оксана</cp:lastModifiedBy>
  <cp:revision>11</cp:revision>
  <dcterms:created xsi:type="dcterms:W3CDTF">2014-11-30T07:45:54Z</dcterms:created>
  <dcterms:modified xsi:type="dcterms:W3CDTF">2014-12-09T07:35:37Z</dcterms:modified>
</cp:coreProperties>
</file>